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91" r:id="rId3"/>
    <p:sldId id="292" r:id="rId4"/>
    <p:sldId id="290" r:id="rId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5281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73" autoAdjust="0"/>
    <p:restoredTop sz="94344" autoAdjust="0"/>
  </p:normalViewPr>
  <p:slideViewPr>
    <p:cSldViewPr>
      <p:cViewPr>
        <p:scale>
          <a:sx n="70" d="100"/>
          <a:sy n="70" d="100"/>
        </p:scale>
        <p:origin x="-2128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82E2A-F574-4BD8-BB7D-8D6779D5F078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BD656-C1C8-4176-985B-BE02DA48559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2842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96972-618A-4C6D-A0A5-8C75C6FB0BF5}" type="datetimeFigureOut">
              <a:rPr lang="es-ES" smtClean="0"/>
              <a:pPr/>
              <a:t>25/11/21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D26DA-5F3F-407D-9030-3DF929C5773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em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785794"/>
          </a:xfrm>
          <a:prstGeom prst="rect">
            <a:avLst/>
          </a:prstGeom>
          <a:solidFill>
            <a:srgbClr val="384A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s-ES" sz="3600" noProof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ANTECEDENTES</a:t>
            </a: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Marta\Downloads\logo federaci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189" y="1340768"/>
            <a:ext cx="2727512" cy="77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1 Grupo"/>
          <p:cNvGrpSpPr/>
          <p:nvPr/>
        </p:nvGrpSpPr>
        <p:grpSpPr>
          <a:xfrm>
            <a:off x="671200" y="2276872"/>
            <a:ext cx="7808864" cy="1622272"/>
            <a:chOff x="755576" y="3447063"/>
            <a:chExt cx="7808864" cy="1622272"/>
          </a:xfrm>
        </p:grpSpPr>
        <p:pic>
          <p:nvPicPr>
            <p:cNvPr id="2051" name="Picture 3" descr="C:\Users\Marta\Google Drive\Gerente\COOPERACION\alperujo\Solicitud presupuestos\marca_UPV_principal_color30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3800904"/>
              <a:ext cx="2588274" cy="914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10 Imagen"/>
            <p:cNvPicPr/>
            <p:nvPr/>
          </p:nvPicPr>
          <p:blipFill>
            <a:blip r:embed="rId4">
              <a:lum/>
              <a:alphaModFix/>
            </a:blip>
            <a:srcRect l="-76" t="-100" r="-76" b="-100"/>
            <a:stretch>
              <a:fillRect/>
            </a:stretch>
          </p:blipFill>
          <p:spPr>
            <a:xfrm>
              <a:off x="3877684" y="3447063"/>
              <a:ext cx="2134476" cy="1622272"/>
            </a:xfrm>
            <a:prstGeom prst="rect">
              <a:avLst/>
            </a:prstGeom>
            <a:noFill/>
            <a:ln>
              <a:noFill/>
              <a:prstDash/>
            </a:ln>
          </p:spPr>
        </p:pic>
        <p:pic>
          <p:nvPicPr>
            <p:cNvPr id="12" name="11 Imagen" descr="ceu_uch"/>
            <p:cNvPicPr/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604772" y="3768282"/>
              <a:ext cx="1959668" cy="979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Picture 2" descr="C:\Users\Marta\Downloads\logo federaci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505" y="1346201"/>
            <a:ext cx="2727512" cy="77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323528" y="4967877"/>
            <a:ext cx="676875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200" dirty="0">
                <a:latin typeface="Century Gothic"/>
                <a:cs typeface="Century Gothic"/>
              </a:rPr>
              <a:t>Gestión y aprovechamiento del </a:t>
            </a:r>
            <a:r>
              <a:rPr lang="es-ES" sz="2200" dirty="0" err="1">
                <a:latin typeface="Century Gothic"/>
                <a:cs typeface="Century Gothic"/>
              </a:rPr>
              <a:t>alperujo</a:t>
            </a:r>
            <a:r>
              <a:rPr lang="es-ES" sz="2200" dirty="0">
                <a:latin typeface="Century Gothic"/>
                <a:cs typeface="Century Gothic"/>
              </a:rPr>
              <a:t> en alimentación del ganado vacuno extensivo en las comarcas de </a:t>
            </a:r>
            <a:r>
              <a:rPr lang="es-ES" sz="2200" dirty="0" err="1">
                <a:latin typeface="Century Gothic"/>
                <a:cs typeface="Century Gothic"/>
              </a:rPr>
              <a:t>L’Alt</a:t>
            </a:r>
            <a:r>
              <a:rPr lang="es-ES" sz="2200" dirty="0">
                <a:latin typeface="Century Gothic"/>
                <a:cs typeface="Century Gothic"/>
              </a:rPr>
              <a:t> y </a:t>
            </a:r>
            <a:r>
              <a:rPr lang="es-ES" sz="2200" dirty="0" err="1">
                <a:latin typeface="Century Gothic"/>
                <a:cs typeface="Century Gothic"/>
              </a:rPr>
              <a:t>Baix</a:t>
            </a:r>
            <a:r>
              <a:rPr lang="es-ES" sz="2200" dirty="0">
                <a:latin typeface="Century Gothic"/>
                <a:cs typeface="Century Gothic"/>
              </a:rPr>
              <a:t> </a:t>
            </a:r>
            <a:r>
              <a:rPr lang="es-ES" sz="2200" dirty="0" err="1">
                <a:latin typeface="Century Gothic"/>
                <a:cs typeface="Century Gothic"/>
              </a:rPr>
              <a:t>Maestrat</a:t>
            </a:r>
            <a:r>
              <a:rPr lang="es-ES" sz="2200" dirty="0">
                <a:latin typeface="Century Gothic"/>
                <a:cs typeface="Century Gothic"/>
              </a:rPr>
              <a:t> y </a:t>
            </a:r>
            <a:r>
              <a:rPr lang="es-ES" sz="2200" dirty="0" err="1">
                <a:latin typeface="Century Gothic"/>
                <a:cs typeface="Century Gothic"/>
              </a:rPr>
              <a:t>Els</a:t>
            </a:r>
            <a:r>
              <a:rPr lang="es-ES" sz="2200" dirty="0">
                <a:latin typeface="Century Gothic"/>
                <a:cs typeface="Century Gothic"/>
              </a:rPr>
              <a:t> </a:t>
            </a:r>
            <a:r>
              <a:rPr lang="es-ES" sz="2200" dirty="0" err="1">
                <a:latin typeface="Century Gothic"/>
                <a:cs typeface="Century Gothic"/>
              </a:rPr>
              <a:t>Ports</a:t>
            </a:r>
            <a:r>
              <a:rPr lang="es-ES" sz="2200" dirty="0">
                <a:latin typeface="Century Gothic"/>
                <a:cs typeface="Century Gothic"/>
              </a:rPr>
              <a:t>​</a:t>
            </a:r>
          </a:p>
          <a:p>
            <a:r>
              <a:rPr lang="es-ES" sz="2200" dirty="0">
                <a:latin typeface="Century Gothic"/>
                <a:cs typeface="Century Gothic"/>
              </a:rPr>
              <a:t>(2018-2020)</a:t>
            </a:r>
          </a:p>
          <a:p>
            <a:endParaRPr lang="es-ES" sz="3200" dirty="0">
              <a:latin typeface="Century Gothic"/>
              <a:cs typeface="Century Gothic"/>
            </a:endParaRPr>
          </a:p>
          <a:p>
            <a:r>
              <a:rPr lang="es-ES" sz="2200" dirty="0">
                <a:latin typeface="Century Gothic"/>
                <a:cs typeface="Century Gothic"/>
              </a:rPr>
              <a:t>​</a:t>
            </a:r>
          </a:p>
        </p:txBody>
      </p:sp>
      <p:pic>
        <p:nvPicPr>
          <p:cNvPr id="17" name="Imagen 16" descr="Captura de pantalla 2021-10-01 a las 10.56.5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537" y="4941168"/>
            <a:ext cx="1858943" cy="1296144"/>
          </a:xfrm>
          <a:prstGeom prst="rect">
            <a:avLst/>
          </a:prstGeom>
        </p:spPr>
      </p:pic>
      <p:sp>
        <p:nvSpPr>
          <p:cNvPr id="18" name="Rectángulo 17"/>
          <p:cNvSpPr/>
          <p:nvPr/>
        </p:nvSpPr>
        <p:spPr>
          <a:xfrm>
            <a:off x="539552" y="39330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latin typeface="Century Gothic"/>
                <a:cs typeface="Century Gothic"/>
              </a:rPr>
              <a:t>Participan: Cooperativa Agrícola San Marc de </a:t>
            </a:r>
            <a:r>
              <a:rPr lang="es-ES" dirty="0" err="1">
                <a:latin typeface="Century Gothic"/>
                <a:cs typeface="Century Gothic"/>
              </a:rPr>
              <a:t>Chert</a:t>
            </a:r>
            <a:r>
              <a:rPr lang="es-ES" dirty="0">
                <a:latin typeface="Century Gothic"/>
                <a:cs typeface="Century Gothic"/>
              </a:rPr>
              <a:t>, Masía Candeales e </a:t>
            </a:r>
            <a:r>
              <a:rPr lang="es-ES" dirty="0" err="1">
                <a:latin typeface="Century Gothic"/>
                <a:cs typeface="Century Gothic"/>
              </a:rPr>
              <a:t>Innovater</a:t>
            </a:r>
            <a:endParaRPr lang="es-ES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23528" y="984819"/>
            <a:ext cx="604867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dirty="0">
              <a:latin typeface="Century Gothic" pitchFamily="34" charset="0"/>
            </a:endParaRPr>
          </a:p>
          <a:p>
            <a:pPr indent="-342900">
              <a:buFont typeface="+mj-lt"/>
              <a:buAutoNum type="arabicPeriod"/>
            </a:pPr>
            <a:r>
              <a:rPr lang="es-ES" sz="2000" dirty="0">
                <a:latin typeface="Century Gothic" pitchFamily="34" charset="0"/>
              </a:rPr>
              <a:t>Identificar actores clave y acciones.</a:t>
            </a:r>
          </a:p>
          <a:p>
            <a:endParaRPr lang="es-ES" sz="2000" dirty="0">
              <a:latin typeface="Century Gothic" pitchFamily="34" charset="0"/>
            </a:endParaRPr>
          </a:p>
          <a:p>
            <a:pPr indent="-342900">
              <a:buFont typeface="+mj-lt"/>
              <a:buAutoNum type="arabicPeriod"/>
            </a:pPr>
            <a:r>
              <a:rPr lang="es-ES" sz="2000" dirty="0">
                <a:latin typeface="Century Gothic" pitchFamily="34" charset="0"/>
              </a:rPr>
              <a:t>Dotar a las almazaras de herramientas de gestión.</a:t>
            </a:r>
          </a:p>
          <a:p>
            <a:endParaRPr lang="es-ES" sz="2000" dirty="0">
              <a:latin typeface="Century Gothic" pitchFamily="34" charset="0"/>
            </a:endParaRPr>
          </a:p>
          <a:p>
            <a:pPr indent="-342900">
              <a:buFont typeface="+mj-lt"/>
              <a:buAutoNum type="arabicPeriod"/>
            </a:pPr>
            <a:r>
              <a:rPr lang="es-ES" sz="2000" dirty="0">
                <a:latin typeface="Century Gothic" pitchFamily="34" charset="0"/>
              </a:rPr>
              <a:t>Identificar el potencial y las barreras de uso de subproductos de almazaras en la alimentación animal.</a:t>
            </a:r>
          </a:p>
          <a:p>
            <a:endParaRPr lang="es-ES" sz="2000" dirty="0">
              <a:latin typeface="Century Gothic" pitchFamily="34" charset="0"/>
            </a:endParaRPr>
          </a:p>
          <a:p>
            <a:pPr indent="-342900">
              <a:buFont typeface="+mj-lt"/>
              <a:buAutoNum type="arabicPeriod"/>
            </a:pPr>
            <a:r>
              <a:rPr lang="es-ES" sz="2000" dirty="0">
                <a:latin typeface="Century Gothic" pitchFamily="34" charset="0"/>
              </a:rPr>
              <a:t>Diseñar raciones tipo para ganado bovino, ovino y caprino. </a:t>
            </a:r>
          </a:p>
          <a:p>
            <a:pPr marL="57150" indent="-342900">
              <a:buFont typeface="+mj-lt"/>
              <a:buAutoNum type="arabicPeriod"/>
            </a:pPr>
            <a:endParaRPr lang="es-ES" sz="2000" dirty="0">
              <a:latin typeface="Century Gothic" pitchFamily="34" charset="0"/>
            </a:endParaRPr>
          </a:p>
          <a:p>
            <a:pPr indent="-342900">
              <a:buFont typeface="+mj-lt"/>
              <a:buAutoNum type="arabicPeriod"/>
            </a:pPr>
            <a:r>
              <a:rPr lang="es-ES" sz="2000" dirty="0">
                <a:latin typeface="Century Gothic" pitchFamily="34" charset="0"/>
              </a:rPr>
              <a:t>Organizar tres jornadas formativas y desarrollar guías de uso de los subproductos.</a:t>
            </a:r>
          </a:p>
          <a:p>
            <a:pPr indent="-342900">
              <a:buFont typeface="+mj-lt"/>
              <a:buAutoNum type="arabicPeriod"/>
            </a:pPr>
            <a:endParaRPr lang="es-ES" sz="2000" dirty="0">
              <a:latin typeface="Century Gothic" pitchFamily="34" charset="0"/>
            </a:endParaRPr>
          </a:p>
          <a:p>
            <a:pPr indent="-342900">
              <a:buFont typeface="+mj-lt"/>
              <a:buAutoNum type="arabicPeriod"/>
            </a:pPr>
            <a:r>
              <a:rPr lang="es-ES" sz="2000" dirty="0">
                <a:latin typeface="Century Gothic" pitchFamily="34" charset="0"/>
              </a:rPr>
              <a:t>Reunir a los actores implicados.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785794"/>
          </a:xfrm>
          <a:prstGeom prst="rect">
            <a:avLst/>
          </a:prstGeom>
          <a:solidFill>
            <a:srgbClr val="384A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s-ES" sz="3600" dirty="0">
                <a:solidFill>
                  <a:schemeClr val="bg1"/>
                </a:solidFill>
              </a:rPr>
              <a:t>OBJETIVOS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24AAA713-340B-7447-9D76-FDE76BF22AAB}"/>
              </a:ext>
            </a:extLst>
          </p:cNvPr>
          <p:cNvSpPr/>
          <p:nvPr/>
        </p:nvSpPr>
        <p:spPr>
          <a:xfrm>
            <a:off x="6300192" y="1124778"/>
            <a:ext cx="2332233" cy="75897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latin typeface="Century Gothic"/>
                <a:cs typeface="Century Gothic"/>
              </a:rPr>
              <a:t>Mapeo de actores e iniciativas 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6C8ABD8-72F1-2941-8B83-8BD94A29BC8D}"/>
              </a:ext>
            </a:extLst>
          </p:cNvPr>
          <p:cNvSpPr/>
          <p:nvPr/>
        </p:nvSpPr>
        <p:spPr>
          <a:xfrm>
            <a:off x="6300192" y="1974372"/>
            <a:ext cx="2332233" cy="758973"/>
          </a:xfrm>
          <a:prstGeom prst="rect">
            <a:avLst/>
          </a:prstGeom>
          <a:solidFill>
            <a:schemeClr val="accent2">
              <a:lumMod val="75000"/>
              <a:alpha val="99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latin typeface="Century Gothic"/>
                <a:cs typeface="Century Gothic"/>
              </a:rPr>
              <a:t>Plan de viabilidad y análisis económico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7B45272C-A5EA-114F-ACB6-84FC258598FA}"/>
              </a:ext>
            </a:extLst>
          </p:cNvPr>
          <p:cNvSpPr/>
          <p:nvPr/>
        </p:nvSpPr>
        <p:spPr>
          <a:xfrm>
            <a:off x="6300192" y="2824565"/>
            <a:ext cx="2332233" cy="117810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500" dirty="0">
                <a:latin typeface="Century Gothic"/>
                <a:cs typeface="Century Gothic"/>
              </a:rPr>
              <a:t>Propuestas de acciones locales para fomentar el uso del </a:t>
            </a:r>
            <a:r>
              <a:rPr lang="es-ES" sz="1500" dirty="0" err="1">
                <a:latin typeface="Century Gothic"/>
                <a:cs typeface="Century Gothic"/>
              </a:rPr>
              <a:t>alperujo</a:t>
            </a:r>
            <a:r>
              <a:rPr lang="es-ES" sz="1500" dirty="0">
                <a:latin typeface="Century Gothic"/>
                <a:cs typeface="Century Gothic"/>
              </a:rPr>
              <a:t> en alimentación animal 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87A2FBB-4609-A448-8031-5E95C2E95CDF}"/>
              </a:ext>
            </a:extLst>
          </p:cNvPr>
          <p:cNvSpPr/>
          <p:nvPr/>
        </p:nvSpPr>
        <p:spPr>
          <a:xfrm>
            <a:off x="6300192" y="5694363"/>
            <a:ext cx="2332233" cy="75897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latin typeface="Century Gothic"/>
                <a:cs typeface="Century Gothic"/>
              </a:rPr>
              <a:t>Sesiones participativas de innovación 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8966CDA9-79CA-9348-B3B1-1A38C1F7EE31}"/>
              </a:ext>
            </a:extLst>
          </p:cNvPr>
          <p:cNvSpPr/>
          <p:nvPr/>
        </p:nvSpPr>
        <p:spPr>
          <a:xfrm>
            <a:off x="6300192" y="4705188"/>
            <a:ext cx="2332233" cy="9169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latin typeface="Century Gothic"/>
                <a:cs typeface="Century Gothic"/>
              </a:rPr>
              <a:t>Jornadas formativas y materiales de divulgación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966CDA9-79CA-9348-B3B1-1A38C1F7EE31}"/>
              </a:ext>
            </a:extLst>
          </p:cNvPr>
          <p:cNvSpPr/>
          <p:nvPr/>
        </p:nvSpPr>
        <p:spPr>
          <a:xfrm>
            <a:off x="6300192" y="4101884"/>
            <a:ext cx="2332233" cy="5346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latin typeface="Century Gothic"/>
                <a:cs typeface="Century Gothic"/>
              </a:rPr>
              <a:t>Diseño de raciones </a:t>
            </a:r>
          </a:p>
        </p:txBody>
      </p:sp>
    </p:spTree>
    <p:extLst>
      <p:ext uri="{BB962C8B-B14F-4D97-AF65-F5344CB8AC3E}">
        <p14:creationId xmlns:p14="http://schemas.microsoft.com/office/powerpoint/2010/main" val="3558891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785794"/>
          </a:xfrm>
          <a:prstGeom prst="rect">
            <a:avLst/>
          </a:prstGeom>
          <a:solidFill>
            <a:srgbClr val="384A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s-ES" sz="3600" noProof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ACTUACIONES</a:t>
            </a: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Imagen 2" descr="Captura de pantalla 2021-10-01 a las 2.20.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834477"/>
            <a:ext cx="3779912" cy="2690867"/>
          </a:xfrm>
          <a:prstGeom prst="rect">
            <a:avLst/>
          </a:prstGeom>
        </p:spPr>
      </p:pic>
      <p:sp>
        <p:nvSpPr>
          <p:cNvPr id="17" name="2 CuadroTexto"/>
          <p:cNvSpPr txBox="1"/>
          <p:nvPr/>
        </p:nvSpPr>
        <p:spPr>
          <a:xfrm>
            <a:off x="-1404664" y="6237312"/>
            <a:ext cx="784887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1600" dirty="0">
              <a:latin typeface="Century Gothic" pitchFamily="34" charset="0"/>
            </a:endParaRPr>
          </a:p>
          <a:p>
            <a:pPr algn="ctr"/>
            <a:r>
              <a:rPr lang="es-ES" sz="1600" dirty="0">
                <a:latin typeface="Century Gothic" pitchFamily="34" charset="0"/>
              </a:rPr>
              <a:t>Análisis geoespacial censos</a:t>
            </a:r>
          </a:p>
        </p:txBody>
      </p:sp>
      <p:pic>
        <p:nvPicPr>
          <p:cNvPr id="13" name="Imagen 12" descr="Captura de pantalla 2021-10-01 a las 2.21.5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23" y="784176"/>
            <a:ext cx="4303785" cy="2797460"/>
          </a:xfrm>
          <a:prstGeom prst="rect">
            <a:avLst/>
          </a:prstGeom>
        </p:spPr>
      </p:pic>
      <p:sp>
        <p:nvSpPr>
          <p:cNvPr id="21" name="2 CuadroTexto"/>
          <p:cNvSpPr txBox="1"/>
          <p:nvPr/>
        </p:nvSpPr>
        <p:spPr>
          <a:xfrm>
            <a:off x="-1548680" y="3140968"/>
            <a:ext cx="784887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1600" dirty="0">
              <a:latin typeface="Century Gothic" pitchFamily="34" charset="0"/>
            </a:endParaRPr>
          </a:p>
          <a:p>
            <a:pPr algn="ctr"/>
            <a:r>
              <a:rPr lang="es-ES" sz="1600" dirty="0">
                <a:latin typeface="Century Gothic" pitchFamily="34" charset="0"/>
              </a:rPr>
              <a:t>Mapa de actores relevantes</a:t>
            </a:r>
          </a:p>
        </p:txBody>
      </p:sp>
      <p:pic>
        <p:nvPicPr>
          <p:cNvPr id="16" name="Imagen 15" descr="PHOTO-2021-09-29-08-45-1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854714"/>
            <a:ext cx="3528392" cy="2646294"/>
          </a:xfrm>
          <a:prstGeom prst="rect">
            <a:avLst/>
          </a:prstGeom>
        </p:spPr>
      </p:pic>
      <p:pic>
        <p:nvPicPr>
          <p:cNvPr id="18" name="Imagen 17" descr="PHOTO-2021-09-22-14-07-4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592" y="3789040"/>
            <a:ext cx="1284937" cy="2780928"/>
          </a:xfrm>
          <a:prstGeom prst="rect">
            <a:avLst/>
          </a:prstGeom>
        </p:spPr>
      </p:pic>
      <p:pic>
        <p:nvPicPr>
          <p:cNvPr id="19" name="Imagen 18" descr="PHOTO-2021-09-22-14-07-43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744" y="3789040"/>
            <a:ext cx="1331640" cy="2882004"/>
          </a:xfrm>
          <a:prstGeom prst="rect">
            <a:avLst/>
          </a:prstGeom>
        </p:spPr>
      </p:pic>
      <p:sp>
        <p:nvSpPr>
          <p:cNvPr id="24" name="2 CuadroTexto"/>
          <p:cNvSpPr txBox="1"/>
          <p:nvPr/>
        </p:nvSpPr>
        <p:spPr>
          <a:xfrm>
            <a:off x="2771800" y="3212976"/>
            <a:ext cx="784887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1600" dirty="0">
              <a:latin typeface="Century Gothic" pitchFamily="34" charset="0"/>
            </a:endParaRPr>
          </a:p>
          <a:p>
            <a:pPr algn="ctr"/>
            <a:r>
              <a:rPr lang="es-ES" sz="1600" dirty="0">
                <a:latin typeface="Century Gothic" pitchFamily="34" charset="0"/>
              </a:rPr>
              <a:t>Visitas de campo y entrevistas</a:t>
            </a:r>
          </a:p>
        </p:txBody>
      </p:sp>
      <p:sp>
        <p:nvSpPr>
          <p:cNvPr id="25" name="2 CuadroTexto"/>
          <p:cNvSpPr txBox="1"/>
          <p:nvPr/>
        </p:nvSpPr>
        <p:spPr>
          <a:xfrm>
            <a:off x="2915816" y="6305002"/>
            <a:ext cx="784887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1600" dirty="0">
              <a:latin typeface="Century Gothic" pitchFamily="34" charset="0"/>
            </a:endParaRPr>
          </a:p>
          <a:p>
            <a:pPr algn="ctr"/>
            <a:r>
              <a:rPr lang="es-ES" sz="1600" dirty="0">
                <a:latin typeface="Century Gothic" pitchFamily="34" charset="0"/>
              </a:rPr>
              <a:t>Jornada </a:t>
            </a:r>
            <a:r>
              <a:rPr lang="es-ES" sz="1600" dirty="0" err="1">
                <a:latin typeface="Century Gothic" pitchFamily="34" charset="0"/>
              </a:rPr>
              <a:t>Whatsapp</a:t>
            </a:r>
            <a:endParaRPr lang="es-ES" sz="16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23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611560" y="3212976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800" dirty="0">
              <a:latin typeface="Century Gothic" pitchFamily="34" charset="0"/>
            </a:endParaRPr>
          </a:p>
          <a:p>
            <a:pPr algn="ctr"/>
            <a:r>
              <a:rPr lang="es-ES" sz="2800" dirty="0">
                <a:latin typeface="Century Gothic" pitchFamily="34" charset="0"/>
              </a:rPr>
              <a:t>María Cambra López</a:t>
            </a:r>
          </a:p>
          <a:p>
            <a:pPr algn="ctr"/>
            <a:r>
              <a:rPr lang="es-ES" sz="2800" dirty="0" err="1">
                <a:latin typeface="Century Gothic" pitchFamily="34" charset="0"/>
              </a:rPr>
              <a:t>macamlo@upv.es</a:t>
            </a:r>
            <a:endParaRPr lang="es-ES" sz="2800" dirty="0">
              <a:latin typeface="Century Gothic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785794"/>
          </a:xfrm>
          <a:prstGeom prst="rect">
            <a:avLst/>
          </a:prstGeom>
          <a:solidFill>
            <a:srgbClr val="384A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s-ES" sz="3600" dirty="0">
                <a:solidFill>
                  <a:schemeClr val="bg1"/>
                </a:solidFill>
              </a:rPr>
              <a:t>ECONOMÍA CIRCULAR DE LA ACEITUNA</a:t>
            </a:r>
          </a:p>
        </p:txBody>
      </p:sp>
      <p:grpSp>
        <p:nvGrpSpPr>
          <p:cNvPr id="6" name="5 Grupo"/>
          <p:cNvGrpSpPr/>
          <p:nvPr/>
        </p:nvGrpSpPr>
        <p:grpSpPr>
          <a:xfrm>
            <a:off x="314692" y="5697252"/>
            <a:ext cx="8533117" cy="792088"/>
            <a:chOff x="0" y="0"/>
            <a:chExt cx="5814695" cy="539750"/>
          </a:xfrm>
        </p:grpSpPr>
        <p:pic>
          <p:nvPicPr>
            <p:cNvPr id="7" name="6 Imagen" descr="C:\Users\marubio.ADIMAN\Documents\ADIMAN\Logos adiman\FEADER\Ministerio\AgriculturaAlimentaciónYMedioAmbiente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350"/>
              <a:ext cx="1552575" cy="434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7 Imagen" descr="C:\Users\marubio.ADIMAN\Documents\ADIMAN\Logos adiman\FEADER\Logo LEADER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27650" y="0"/>
              <a:ext cx="487045" cy="487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Imagen5"/>
            <p:cNvPicPr/>
            <p:nvPr/>
          </p:nvPicPr>
          <p:blipFill>
            <a:blip r:embed="rId4" cstate="print">
              <a:lum/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676400" y="6350"/>
              <a:ext cx="1274445" cy="533400"/>
            </a:xfrm>
            <a:prstGeom prst="rect">
              <a:avLst/>
            </a:prstGeom>
          </p:spPr>
        </p:pic>
        <p:pic>
          <p:nvPicPr>
            <p:cNvPr id="10" name="9 Imagen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7850" y="101600"/>
              <a:ext cx="2005965" cy="353695"/>
            </a:xfrm>
            <a:prstGeom prst="rect">
              <a:avLst/>
            </a:prstGeom>
            <a:noFill/>
          </p:spPr>
        </p:pic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44" y="836712"/>
            <a:ext cx="8803477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C:\Users\Marta\Google Drive\Gerente\COOPERACION\alperujo\Solicitud presupuestos\marca_UPV_principal_color3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36912"/>
            <a:ext cx="2588274" cy="91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</TotalTime>
  <Words>143</Words>
  <Application>Microsoft Office PowerPoint</Application>
  <PresentationFormat>Presentación en pantalla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AYUDAS LEADER 2014-2020</dc:title>
  <dc:creator>MARIA</dc:creator>
  <cp:lastModifiedBy>María</cp:lastModifiedBy>
  <cp:revision>64</cp:revision>
  <dcterms:created xsi:type="dcterms:W3CDTF">2018-04-20T20:04:35Z</dcterms:created>
  <dcterms:modified xsi:type="dcterms:W3CDTF">2021-11-25T16:01:45Z</dcterms:modified>
</cp:coreProperties>
</file>